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Lst>
  <p:sldSz cx="12192000" cy="6858000"/>
  <p:notesSz cx="6799263" cy="992981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73" autoAdjust="0"/>
    <p:restoredTop sz="94660"/>
  </p:normalViewPr>
  <p:slideViewPr>
    <p:cSldViewPr snapToGrid="0">
      <p:cViewPr varScale="1">
        <p:scale>
          <a:sx n="90" d="100"/>
          <a:sy n="90" d="100"/>
        </p:scale>
        <p:origin x="84"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DFAAD8A0-A39F-4AAD-B08F-7E7A2E358CB0}" type="datetimeFigureOut">
              <a:rPr lang="ar-SA" smtClean="0"/>
              <a:t>24/02/46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209090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FAAD8A0-A39F-4AAD-B08F-7E7A2E358CB0}" type="datetimeFigureOut">
              <a:rPr lang="ar-SA" smtClean="0"/>
              <a:t>24/02/46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223843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FAAD8A0-A39F-4AAD-B08F-7E7A2E358CB0}" type="datetimeFigureOut">
              <a:rPr lang="ar-SA" smtClean="0"/>
              <a:t>24/02/46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389763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FAAD8A0-A39F-4AAD-B08F-7E7A2E358CB0}" type="datetimeFigureOut">
              <a:rPr lang="ar-SA" smtClean="0"/>
              <a:t>24/02/46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12012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FAAD8A0-A39F-4AAD-B08F-7E7A2E358CB0}" type="datetimeFigureOut">
              <a:rPr lang="ar-SA" smtClean="0"/>
              <a:t>24/02/46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226041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FAAD8A0-A39F-4AAD-B08F-7E7A2E358CB0}" type="datetimeFigureOut">
              <a:rPr lang="ar-SA" smtClean="0"/>
              <a:t>24/02/46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134809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DFAAD8A0-A39F-4AAD-B08F-7E7A2E358CB0}" type="datetimeFigureOut">
              <a:rPr lang="ar-SA" smtClean="0"/>
              <a:t>24/02/46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84726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DFAAD8A0-A39F-4AAD-B08F-7E7A2E358CB0}" type="datetimeFigureOut">
              <a:rPr lang="ar-SA" smtClean="0"/>
              <a:t>24/02/46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29582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FAAD8A0-A39F-4AAD-B08F-7E7A2E358CB0}" type="datetimeFigureOut">
              <a:rPr lang="ar-SA" smtClean="0"/>
              <a:t>24/02/46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294760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FAAD8A0-A39F-4AAD-B08F-7E7A2E358CB0}" type="datetimeFigureOut">
              <a:rPr lang="ar-SA" smtClean="0"/>
              <a:t>24/02/46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145447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FAAD8A0-A39F-4AAD-B08F-7E7A2E358CB0}" type="datetimeFigureOut">
              <a:rPr lang="ar-SA" smtClean="0"/>
              <a:t>24/02/46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704940-BEA5-45D2-AE71-0B0CD0253234}" type="slidenum">
              <a:rPr lang="ar-SA" smtClean="0"/>
              <a:t>‹#›</a:t>
            </a:fld>
            <a:endParaRPr lang="ar-SA"/>
          </a:p>
        </p:txBody>
      </p:sp>
    </p:spTree>
    <p:extLst>
      <p:ext uri="{BB962C8B-B14F-4D97-AF65-F5344CB8AC3E}">
        <p14:creationId xmlns:p14="http://schemas.microsoft.com/office/powerpoint/2010/main" val="261632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AAD8A0-A39F-4AAD-B08F-7E7A2E358CB0}" type="datetimeFigureOut">
              <a:rPr lang="ar-SA" smtClean="0"/>
              <a:t>24/02/46</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704940-BEA5-45D2-AE71-0B0CD0253234}" type="slidenum">
              <a:rPr lang="ar-SA" smtClean="0"/>
              <a:t>‹#›</a:t>
            </a:fld>
            <a:endParaRPr lang="ar-SA"/>
          </a:p>
        </p:txBody>
      </p:sp>
    </p:spTree>
    <p:extLst>
      <p:ext uri="{BB962C8B-B14F-4D97-AF65-F5344CB8AC3E}">
        <p14:creationId xmlns:p14="http://schemas.microsoft.com/office/powerpoint/2010/main" val="275286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9.png"/><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197288" y="5473553"/>
            <a:ext cx="6703786" cy="1199243"/>
          </a:xfrm>
        </p:spPr>
        <p:txBody>
          <a:bodyPr>
            <a:noAutofit/>
          </a:bodyPr>
          <a:lstStyle/>
          <a:p>
            <a:r>
              <a:rPr lang="ar-SA" sz="4000" b="1" dirty="0">
                <a:ea typeface="+mj-lt"/>
                <a:cs typeface="+mj-lt"/>
              </a:rPr>
              <a:t>إيجاز لمذكرات تفاهم جمعية البيئة بالمدينة المنورة مع الجهات ذات العلاقة</a:t>
            </a:r>
            <a:endParaRPr lang="ar-SA" sz="4000" dirty="0">
              <a:cs typeface="Times New Roman"/>
            </a:endParaRPr>
          </a:p>
        </p:txBody>
      </p:sp>
      <p:pic>
        <p:nvPicPr>
          <p:cNvPr id="4" name="صورة 3">
            <a:extLst>
              <a:ext uri="{FF2B5EF4-FFF2-40B4-BE49-F238E27FC236}">
                <a16:creationId xmlns:a16="http://schemas.microsoft.com/office/drawing/2014/main" id="{242D61C0-F321-169E-6D94-5A55F3241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546" y="3778993"/>
            <a:ext cx="1762983" cy="1555006"/>
          </a:xfrm>
          <a:prstGeom prst="rect">
            <a:avLst/>
          </a:prstGeom>
        </p:spPr>
      </p:pic>
    </p:spTree>
    <p:extLst>
      <p:ext uri="{BB962C8B-B14F-4D97-AF65-F5344CB8AC3E}">
        <p14:creationId xmlns:p14="http://schemas.microsoft.com/office/powerpoint/2010/main" val="126057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شركة طيبة للاستثمار</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تنظيم ثمان فعاليات ربع سنوية بتجميع المتطوعين لتنظيف بعض المواقع في المدينة المنورة وتزويد المتطوعين بالأدوات اللازمة لذلك وتوفير وسائل السلامة لهم.</a:t>
            </a:r>
          </a:p>
          <a:p>
            <a:r>
              <a:rPr lang="ar-SA" sz="2000" dirty="0">
                <a:ea typeface="+mn-lt"/>
                <a:cs typeface="+mn-lt"/>
              </a:rPr>
              <a:t>ومساهمة الشركة بمبلغ 55،000 ريال نظير القيام بالفعاليات.</a:t>
            </a:r>
            <a:endParaRPr lang="ar-SA" sz="2000" dirty="0">
              <a:cs typeface="Calibri"/>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اتفاقية تعاون</a:t>
            </a:r>
          </a:p>
        </p:txBody>
      </p:sp>
    </p:spTree>
    <p:extLst>
      <p:ext uri="{BB962C8B-B14F-4D97-AF65-F5344CB8AC3E}">
        <p14:creationId xmlns:p14="http://schemas.microsoft.com/office/powerpoint/2010/main" val="371079662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مدينة المعرفة الاقتصادية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المشاركة في تفعيل دور المسؤولية المجتمعية وبناء مستقبل مستدام عبر دعم القضايا المهمة والمشاركة في الأيام العالمية ونشر الوعي لكافة شرائج المجتمع في الأماكن العامة أو التابعة لمدينة المعرفة الاقتصادية بالتنسيق بين الطرفين</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تعاون</a:t>
            </a:r>
          </a:p>
        </p:txBody>
      </p:sp>
    </p:spTree>
    <p:extLst>
      <p:ext uri="{BB962C8B-B14F-4D97-AF65-F5344CB8AC3E}">
        <p14:creationId xmlns:p14="http://schemas.microsoft.com/office/powerpoint/2010/main" val="66435379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739596" y="658286"/>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مدارس الحياة الخاصة</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838200" y="172719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إطار عمل مشترك</a:t>
            </a:r>
          </a:p>
        </p:txBody>
      </p:sp>
      <p:sp>
        <p:nvSpPr>
          <p:cNvPr id="8" name="مربع نص 7">
            <a:extLst>
              <a:ext uri="{FF2B5EF4-FFF2-40B4-BE49-F238E27FC236}">
                <a16:creationId xmlns:a16="http://schemas.microsoft.com/office/drawing/2014/main" id="{0D98114E-0860-AB90-A66A-EAE4713973B3}"/>
              </a:ext>
            </a:extLst>
          </p:cNvPr>
          <p:cNvSpPr txBox="1"/>
          <p:nvPr/>
        </p:nvSpPr>
        <p:spPr>
          <a:xfrm>
            <a:off x="5369859" y="2708376"/>
            <a:ext cx="6096000" cy="369332"/>
          </a:xfrm>
          <a:prstGeom prst="rect">
            <a:avLst/>
          </a:prstGeom>
          <a:noFill/>
        </p:spPr>
        <p:txBody>
          <a:bodyPr wrap="square">
            <a:sp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p:txBody>
      </p:sp>
      <p:sp>
        <p:nvSpPr>
          <p:cNvPr id="9" name="مربع نص 8">
            <a:extLst>
              <a:ext uri="{FF2B5EF4-FFF2-40B4-BE49-F238E27FC236}">
                <a16:creationId xmlns:a16="http://schemas.microsoft.com/office/drawing/2014/main" id="{268C115C-00CC-1CBA-77A1-01732042F2DC}"/>
              </a:ext>
            </a:extLst>
          </p:cNvPr>
          <p:cNvSpPr txBox="1"/>
          <p:nvPr/>
        </p:nvSpPr>
        <p:spPr>
          <a:xfrm>
            <a:off x="5468471" y="3247927"/>
            <a:ext cx="6096000" cy="1477328"/>
          </a:xfrm>
          <a:prstGeom prst="rect">
            <a:avLst/>
          </a:prstGeom>
          <a:noFill/>
        </p:spPr>
        <p:txBody>
          <a:bodyPr wrap="square">
            <a:spAutoFit/>
          </a:bodyPr>
          <a:lstStyle/>
          <a:p>
            <a:r>
              <a:rPr lang="ar-SA" sz="1800" dirty="0">
                <a:ea typeface="+mn-lt"/>
                <a:cs typeface="+mn-lt"/>
              </a:rPr>
              <a:t>تأتي هذه المشاركة تماشياً مع رؤية المملكة 2030 في حماية البيئة والموارد الطبيعية لتحقيق التنمية المستدامة ورفاهية المجتمع، كما تؤكد على </a:t>
            </a:r>
            <a:r>
              <a:rPr lang="ar-SA" sz="1800" dirty="0" err="1">
                <a:ea typeface="+mn-lt"/>
                <a:cs typeface="+mn-lt"/>
              </a:rPr>
              <a:t>على</a:t>
            </a:r>
            <a:r>
              <a:rPr lang="ar-SA" sz="1800" dirty="0">
                <a:ea typeface="+mn-lt"/>
                <a:cs typeface="+mn-lt"/>
              </a:rPr>
              <a:t> أهمية التشجير في الحفاظ على التوازن البيئي ودوره في تنقية الهواء ومكافحة مصادر تلوثه وإضفائه الطابع الجمالي داخل مدارس الحياة والمنطقة المحيطة </a:t>
            </a:r>
            <a:r>
              <a:rPr lang="ar-SA" sz="1800" dirty="0" err="1">
                <a:ea typeface="+mn-lt"/>
                <a:cs typeface="+mn-lt"/>
              </a:rPr>
              <a:t>بها.لتكون</a:t>
            </a:r>
            <a:r>
              <a:rPr lang="ar-SA" sz="1800" dirty="0">
                <a:ea typeface="+mn-lt"/>
                <a:cs typeface="+mn-lt"/>
              </a:rPr>
              <a:t> المدارس والمناطق المحيطة بيئة صحية مثالية لتحسين البيئة  </a:t>
            </a:r>
            <a:endParaRPr lang="ar-SA" dirty="0"/>
          </a:p>
        </p:txBody>
      </p:sp>
    </p:spTree>
    <p:extLst>
      <p:ext uri="{BB962C8B-B14F-4D97-AF65-F5344CB8AC3E}">
        <p14:creationId xmlns:p14="http://schemas.microsoft.com/office/powerpoint/2010/main" val="106272580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فريق </a:t>
            </a:r>
            <a:r>
              <a:rPr lang="ar-SA" sz="2400" dirty="0" err="1">
                <a:ea typeface="+mj-lt"/>
                <a:cs typeface="+mj-lt"/>
              </a:rPr>
              <a:t>رؤفاء</a:t>
            </a:r>
            <a:r>
              <a:rPr lang="ar-SA" sz="2400" dirty="0">
                <a:ea typeface="+mj-lt"/>
                <a:cs typeface="+mj-lt"/>
              </a:rPr>
              <a:t> التطوعي</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3806934" y="2069427"/>
            <a:ext cx="8080225" cy="4500714"/>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marL="0" indent="0">
              <a:buNone/>
            </a:pPr>
            <a:r>
              <a:rPr lang="ar-SA" sz="1900" b="1" dirty="0">
                <a:ea typeface="+mn-lt"/>
                <a:cs typeface="+mn-lt"/>
              </a:rPr>
              <a:t>أهداف مذكرة التفاهم:</a:t>
            </a:r>
            <a:r>
              <a:rPr lang="ar-SA" sz="1900" dirty="0">
                <a:ea typeface="+mn-lt"/>
                <a:cs typeface="+mn-lt"/>
              </a:rPr>
              <a:t> </a:t>
            </a:r>
          </a:p>
          <a:p>
            <a:pPr>
              <a:lnSpc>
                <a:spcPct val="100000"/>
              </a:lnSpc>
              <a:spcBef>
                <a:spcPts val="300"/>
              </a:spcBef>
            </a:pPr>
            <a:r>
              <a:rPr lang="ar-SA" sz="1900" dirty="0">
                <a:ea typeface="+mn-lt"/>
                <a:cs typeface="+mn-lt"/>
              </a:rPr>
              <a:t>التعاون والتنسيق فيما يخص خدمة المجتمع  بجميع فئاته ويشمل حملات التشجير والتنظيف بهدف المحافظة على البيئة و تحقيق التنمية المستدامة في المدينة المنورة.</a:t>
            </a:r>
          </a:p>
          <a:p>
            <a:pPr>
              <a:lnSpc>
                <a:spcPct val="100000"/>
              </a:lnSpc>
              <a:spcBef>
                <a:spcPts val="300"/>
              </a:spcBef>
            </a:pPr>
            <a:r>
              <a:rPr lang="ar-SA" sz="1900" dirty="0">
                <a:ea typeface="+mn-lt"/>
                <a:cs typeface="+mn-lt"/>
              </a:rPr>
              <a:t>تشجيع تنفيذ البرامج التثقيفية والتوعوية البيئية بهدف تركيز الاهتمام نحو توعية أفراد المجتمع والفئات الخاصة إماطة الأذى وتوسيع الرقعة الخضراء لا سيما وأن منطقة المدينة المنورة تعد من المناطق الاستراتيجية التي تستقبل ضيوف الرحمن على مدار العام.</a:t>
            </a:r>
          </a:p>
          <a:p>
            <a:pPr>
              <a:lnSpc>
                <a:spcPct val="100000"/>
              </a:lnSpc>
              <a:spcBef>
                <a:spcPts val="300"/>
              </a:spcBef>
            </a:pPr>
            <a:r>
              <a:rPr lang="ar-SA" sz="1900" dirty="0">
                <a:ea typeface="+mn-lt"/>
                <a:cs typeface="+mn-lt"/>
              </a:rPr>
              <a:t>اطلاق مبادرات مشتركة بين الطرفين.</a:t>
            </a:r>
          </a:p>
          <a:p>
            <a:pPr>
              <a:lnSpc>
                <a:spcPct val="100000"/>
              </a:lnSpc>
              <a:spcBef>
                <a:spcPts val="300"/>
              </a:spcBef>
            </a:pPr>
            <a:r>
              <a:rPr lang="ar-SA" sz="1900" dirty="0">
                <a:ea typeface="+mn-lt"/>
                <a:cs typeface="+mn-lt"/>
              </a:rPr>
              <a:t>تشجيع العمل التطوعي الخدمي فيما يخص البيئة.</a:t>
            </a:r>
          </a:p>
          <a:p>
            <a:pPr>
              <a:lnSpc>
                <a:spcPct val="100000"/>
              </a:lnSpc>
              <a:spcBef>
                <a:spcPts val="300"/>
              </a:spcBef>
            </a:pPr>
            <a:r>
              <a:rPr lang="ar-SA" sz="1900" dirty="0">
                <a:ea typeface="+mn-lt"/>
                <a:cs typeface="+mn-lt"/>
              </a:rPr>
              <a:t>المساهمة في تحسين بيئة المدينة المنورة.</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57635" y="1125204"/>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تعاون</a:t>
            </a:r>
          </a:p>
        </p:txBody>
      </p:sp>
    </p:spTree>
    <p:extLst>
      <p:ext uri="{BB962C8B-B14F-4D97-AF65-F5344CB8AC3E}">
        <p14:creationId xmlns:p14="http://schemas.microsoft.com/office/powerpoint/2010/main" val="35719570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مركز مهارات للعمل التطوعي</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3691916" y="2026295"/>
            <a:ext cx="7778300"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marL="0" indent="0" algn="just">
              <a:buNone/>
            </a:pPr>
            <a:r>
              <a:rPr lang="ar-SA" sz="2000" b="1" dirty="0">
                <a:ea typeface="+mn-lt"/>
                <a:cs typeface="+mn-lt"/>
              </a:rPr>
              <a:t>أهداف مذكرة التفاهم: </a:t>
            </a:r>
          </a:p>
          <a:p>
            <a:pPr>
              <a:spcBef>
                <a:spcPts val="400"/>
              </a:spcBef>
            </a:pPr>
            <a:r>
              <a:rPr lang="ar-SA" sz="2000" dirty="0">
                <a:ea typeface="+mn-lt"/>
                <a:cs typeface="+mn-lt"/>
              </a:rPr>
              <a:t>التعاون والتنسيق فيما يخص العمل التطوعي في مجال حملات التشجير والتنظيف بهدف المحافظة على البيئة و تحقيق التنمية المستدامة في المدينة المنورة.</a:t>
            </a:r>
          </a:p>
          <a:p>
            <a:pPr>
              <a:spcBef>
                <a:spcPts val="400"/>
              </a:spcBef>
            </a:pPr>
            <a:r>
              <a:rPr lang="ar-SA" sz="2000" dirty="0">
                <a:ea typeface="+mn-lt"/>
                <a:cs typeface="+mn-lt"/>
              </a:rPr>
              <a:t>تشجيع تنفيذ البرامج التثقيفية والتوعوية البيئية بهدف تركيز الاهتمام نحو إماطة الأذى وتوسيع الرقعة الخضراء لا سيما وأن منطقة المدينة المنورة تعد من المناطق الاستراتيجية التي تستقبل ضيوف الرحمن على مدار العام.</a:t>
            </a:r>
          </a:p>
          <a:p>
            <a:pPr>
              <a:spcBef>
                <a:spcPts val="400"/>
              </a:spcBef>
            </a:pPr>
            <a:r>
              <a:rPr lang="ar-SA" sz="2000" dirty="0">
                <a:ea typeface="+mn-lt"/>
                <a:cs typeface="+mn-lt"/>
              </a:rPr>
              <a:t>اطلاق مبادرات مشتركة بين الطرفين </a:t>
            </a:r>
          </a:p>
          <a:p>
            <a:pPr>
              <a:spcBef>
                <a:spcPts val="400"/>
              </a:spcBef>
            </a:pPr>
            <a:r>
              <a:rPr lang="ar-SA" sz="2000" dirty="0">
                <a:ea typeface="+mn-lt"/>
                <a:cs typeface="+mn-lt"/>
              </a:rPr>
              <a:t>تشجيع العمل التطوعي الخدمي فيما يخص العمل البيئي </a:t>
            </a:r>
          </a:p>
          <a:p>
            <a:pPr>
              <a:spcBef>
                <a:spcPts val="400"/>
              </a:spcBef>
            </a:pPr>
            <a:r>
              <a:rPr lang="ar-SA" sz="2000" dirty="0">
                <a:ea typeface="+mn-lt"/>
                <a:cs typeface="+mn-lt"/>
              </a:rPr>
              <a:t>المساهمة في تحسين بيئة المدينة المنورة </a:t>
            </a:r>
          </a:p>
          <a:p>
            <a:endParaRPr lang="ar-SA" sz="2000" dirty="0">
              <a:ea typeface="+mn-lt"/>
              <a:cs typeface="+mn-lt"/>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تفاهم</a:t>
            </a:r>
          </a:p>
        </p:txBody>
      </p:sp>
    </p:spTree>
    <p:extLst>
      <p:ext uri="{BB962C8B-B14F-4D97-AF65-F5344CB8AC3E}">
        <p14:creationId xmlns:p14="http://schemas.microsoft.com/office/powerpoint/2010/main" val="7828360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عيادة ديللي التطوعية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410783" y="2026295"/>
            <a:ext cx="7059433"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marL="0" indent="0" algn="just">
              <a:buNone/>
            </a:pPr>
            <a:r>
              <a:rPr lang="ar-SA" sz="2000" b="1" dirty="0">
                <a:ea typeface="+mn-lt"/>
                <a:cs typeface="+mn-lt"/>
              </a:rPr>
              <a:t>مجال التعاون بين الطرفين:</a:t>
            </a:r>
          </a:p>
          <a:p>
            <a:pPr algn="just"/>
            <a:r>
              <a:rPr lang="ar-SA" sz="2000" b="1" dirty="0">
                <a:ea typeface="+mn-lt"/>
                <a:cs typeface="+mn-lt"/>
              </a:rPr>
              <a:t>التثقيف والتوعية في مجالات الرفق بالحيوان داخل وخارج المنطقة السكنية.</a:t>
            </a:r>
            <a:endParaRPr lang="ar-SA" sz="2000" dirty="0">
              <a:ea typeface="+mn-lt"/>
              <a:cs typeface="+mn-lt"/>
            </a:endParaRPr>
          </a:p>
          <a:p>
            <a:pPr algn="just"/>
            <a:r>
              <a:rPr lang="ar-SA" sz="2000" b="1" dirty="0">
                <a:ea typeface="+mn-lt"/>
                <a:cs typeface="+mn-lt"/>
              </a:rPr>
              <a:t>الاهتمام بالنظافة العامة للمكان لمربي الحيوانات الأليفة </a:t>
            </a:r>
            <a:endParaRPr lang="ar-SA" sz="2000" dirty="0">
              <a:ea typeface="+mn-lt"/>
              <a:cs typeface="+mn-lt"/>
            </a:endParaRPr>
          </a:p>
          <a:p>
            <a:pPr algn="just"/>
            <a:r>
              <a:rPr lang="ar-SA" sz="2000" b="1" dirty="0">
                <a:ea typeface="+mn-lt"/>
                <a:cs typeface="+mn-lt"/>
              </a:rPr>
              <a:t>مشاركة متطوعي الجمعية في حالات الإنقاذ الخارجي والدورات التدريبية.</a:t>
            </a:r>
          </a:p>
          <a:p>
            <a:pPr algn="just"/>
            <a:r>
              <a:rPr lang="ar-SA" sz="2000" b="1" dirty="0">
                <a:ea typeface="+mn-lt"/>
                <a:cs typeface="+mn-lt"/>
              </a:rPr>
              <a:t>إتاحة الفرصة للطرف الثاني الاستفادة من منشآت الطرف الأول بالتنسيق المسبق حسب المواعيد المتوفرة.</a:t>
            </a:r>
          </a:p>
          <a:p>
            <a:pPr algn="just"/>
            <a:r>
              <a:rPr lang="ar-SA" sz="2000" b="1" dirty="0">
                <a:ea typeface="+mn-lt"/>
                <a:cs typeface="+mn-lt"/>
              </a:rPr>
              <a:t>مشاركة الطرف الثاني في فعاليات الطرف الأول المتعلقة بالطرفين </a:t>
            </a:r>
            <a:endParaRPr lang="ar-SA" sz="2000" dirty="0">
              <a:ea typeface="+mn-lt"/>
              <a:cs typeface="+mn-lt"/>
            </a:endParaRPr>
          </a:p>
          <a:p>
            <a:endParaRPr lang="ar-SA" sz="2000" dirty="0">
              <a:cs typeface="Calibri"/>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إطار عمل مشترك</a:t>
            </a:r>
          </a:p>
        </p:txBody>
      </p:sp>
    </p:spTree>
    <p:extLst>
      <p:ext uri="{BB962C8B-B14F-4D97-AF65-F5344CB8AC3E}">
        <p14:creationId xmlns:p14="http://schemas.microsoft.com/office/powerpoint/2010/main" val="227152352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نادي </a:t>
            </a:r>
            <a:r>
              <a:rPr lang="ar-SA" sz="2400" dirty="0" err="1">
                <a:ea typeface="+mj-lt"/>
                <a:cs typeface="+mj-lt"/>
              </a:rPr>
              <a:t>هايكنج</a:t>
            </a:r>
            <a:r>
              <a:rPr lang="ar-SA" sz="2400" dirty="0">
                <a:ea typeface="+mj-lt"/>
                <a:cs typeface="+mj-lt"/>
              </a:rPr>
              <a:t> المدينة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798972" y="1896899"/>
            <a:ext cx="6786262"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marL="0" indent="0" algn="just">
              <a:buNone/>
            </a:pPr>
            <a:r>
              <a:rPr lang="ar-SA" sz="1900" b="1" dirty="0">
                <a:ea typeface="+mn-lt"/>
                <a:cs typeface="+mn-lt"/>
              </a:rPr>
              <a:t>أهداف مذكرة التفاهم:</a:t>
            </a:r>
            <a:endParaRPr lang="ar-SA" sz="1900" dirty="0">
              <a:ea typeface="+mn-lt"/>
              <a:cs typeface="+mn-lt"/>
            </a:endParaRPr>
          </a:p>
          <a:p>
            <a:pPr algn="just"/>
            <a:r>
              <a:rPr lang="ar-SA" sz="1900" dirty="0">
                <a:ea typeface="+mn-lt"/>
                <a:cs typeface="+mn-lt"/>
              </a:rPr>
              <a:t>التعاون والتنسيق فيما يخص حملات التشجير والتنظيف بهدف المحافظة على البيئة و تحقيق التنمية المستدامة في المدينة المنورة.</a:t>
            </a:r>
            <a:endParaRPr lang="ar-SA"/>
          </a:p>
          <a:p>
            <a:pPr algn="just"/>
            <a:r>
              <a:rPr lang="ar-SA" sz="1900" dirty="0">
                <a:ea typeface="+mn-lt"/>
                <a:cs typeface="+mn-lt"/>
              </a:rPr>
              <a:t>تشجيع تنفيذ البرامج التثقيفية والتوعوية البيئية بهدف تركيز الاهتمام نحو إماطة الأذى وتوسيع الرقعة الخضراء لا سيما وأن منطقة المدينة المنورة تعد من المناطق الاستراتيجية التي تستقبل ضيوف الرحمن على مدار العام.</a:t>
            </a:r>
            <a:endParaRPr lang="ar-SA"/>
          </a:p>
          <a:p>
            <a:pPr algn="just"/>
            <a:r>
              <a:rPr lang="ar-SA" sz="1900" dirty="0">
                <a:ea typeface="+mn-lt"/>
                <a:cs typeface="+mn-lt"/>
              </a:rPr>
              <a:t>اطلاق مبادرات مشتركة بين الطرفين </a:t>
            </a:r>
            <a:endParaRPr lang="ar-SA"/>
          </a:p>
          <a:p>
            <a:pPr algn="just"/>
            <a:r>
              <a:rPr lang="ar-SA" sz="1900" dirty="0">
                <a:ea typeface="+mn-lt"/>
                <a:cs typeface="+mn-lt"/>
              </a:rPr>
              <a:t>تشجيع العمل التطوعي الخدمي فيما يخص البيئة </a:t>
            </a:r>
            <a:endParaRPr lang="ar-SA"/>
          </a:p>
          <a:p>
            <a:pPr algn="just"/>
            <a:r>
              <a:rPr lang="ar-SA" sz="1900" dirty="0">
                <a:ea typeface="+mn-lt"/>
                <a:cs typeface="+mn-lt"/>
              </a:rPr>
              <a:t>المساهمة في تحسين بيئة المدينة المنورة </a:t>
            </a:r>
            <a:endParaRPr lang="ar-SA"/>
          </a:p>
          <a:p>
            <a:endParaRPr lang="ar-SA" sz="2000" dirty="0">
              <a:cs typeface="Calibri"/>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تفاهم</a:t>
            </a:r>
          </a:p>
        </p:txBody>
      </p:sp>
    </p:spTree>
    <p:extLst>
      <p:ext uri="{BB962C8B-B14F-4D97-AF65-F5344CB8AC3E}">
        <p14:creationId xmlns:p14="http://schemas.microsoft.com/office/powerpoint/2010/main" val="223240808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فريق فرسان الصفة التطوعي</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تدشين مبادة طيبة الخضراء بالشراكة المجتمعية بين أكاديمية أجيال فرسان الصفة التطوعية وجمعية البيئة بتاريخ 12/10/1443ه.</a:t>
            </a:r>
          </a:p>
          <a:p>
            <a:r>
              <a:rPr lang="ar-SA" sz="2000" dirty="0">
                <a:ea typeface="+mn-lt"/>
                <a:cs typeface="+mn-lt"/>
              </a:rPr>
              <a:t>لتحقيق رؤية السعودية الخضراء إدراكا لأهمية وجود إطار تعاون بينهما </a:t>
            </a:r>
            <a:r>
              <a:rPr lang="ar-SA" sz="2000" dirty="0" err="1">
                <a:ea typeface="+mn-lt"/>
                <a:cs typeface="+mn-lt"/>
              </a:rPr>
              <a:t>للإضطلاع</a:t>
            </a:r>
            <a:r>
              <a:rPr lang="ar-SA" sz="2000" dirty="0">
                <a:ea typeface="+mn-lt"/>
                <a:cs typeface="+mn-lt"/>
              </a:rPr>
              <a:t> بالمسؤوليات بصورة أكثر فعالية في المجالات المختلفة لخدمة المجتمع المديني.</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مبادرة</a:t>
            </a:r>
          </a:p>
        </p:txBody>
      </p:sp>
    </p:spTree>
    <p:extLst>
      <p:ext uri="{BB962C8B-B14F-4D97-AF65-F5344CB8AC3E}">
        <p14:creationId xmlns:p14="http://schemas.microsoft.com/office/powerpoint/2010/main" val="319418983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F7247E-AC69-0462-F3C7-A563DC0A7573}"/>
              </a:ext>
            </a:extLst>
          </p:cNvPr>
          <p:cNvSpPr>
            <a:spLocks noGrp="1"/>
          </p:cNvSpPr>
          <p:nvPr>
            <p:ph type="title"/>
          </p:nvPr>
        </p:nvSpPr>
        <p:spPr>
          <a:xfrm>
            <a:off x="1297329" y="8022"/>
            <a:ext cx="10515600" cy="1325563"/>
          </a:xfrm>
        </p:spPr>
        <p:txBody>
          <a:bodyPr/>
          <a:lstStyle/>
          <a:p>
            <a:pPr algn="ctr"/>
            <a:r>
              <a:rPr lang="ar-SA" b="1" dirty="0">
                <a:solidFill>
                  <a:srgbClr val="00B050"/>
                </a:solidFill>
                <a:cs typeface="Times New Roman"/>
              </a:rPr>
              <a:t>شركاء جمعية البيئة </a:t>
            </a:r>
            <a:endParaRPr lang="ar-SA" dirty="0">
              <a:solidFill>
                <a:srgbClr val="00B050"/>
              </a:solidFill>
              <a:cs typeface="Times New Roman"/>
            </a:endParaRPr>
          </a:p>
        </p:txBody>
      </p:sp>
      <p:pic>
        <p:nvPicPr>
          <p:cNvPr id="4" name="صورة 4">
            <a:extLst>
              <a:ext uri="{FF2B5EF4-FFF2-40B4-BE49-F238E27FC236}">
                <a16:creationId xmlns:a16="http://schemas.microsoft.com/office/drawing/2014/main" id="{056CDFEE-7B86-8625-CD8B-90EDD00EBD83}"/>
              </a:ext>
            </a:extLst>
          </p:cNvPr>
          <p:cNvPicPr>
            <a:picLocks noChangeAspect="1"/>
          </p:cNvPicPr>
          <p:nvPr/>
        </p:nvPicPr>
        <p:blipFill>
          <a:blip r:embed="rId2"/>
          <a:stretch>
            <a:fillRect/>
          </a:stretch>
        </p:blipFill>
        <p:spPr>
          <a:xfrm>
            <a:off x="9609094" y="1658345"/>
            <a:ext cx="1797935" cy="1190920"/>
          </a:xfrm>
          <a:prstGeom prst="rect">
            <a:avLst/>
          </a:prstGeom>
        </p:spPr>
      </p:pic>
      <p:pic>
        <p:nvPicPr>
          <p:cNvPr id="5" name="صورة 5">
            <a:extLst>
              <a:ext uri="{FF2B5EF4-FFF2-40B4-BE49-F238E27FC236}">
                <a16:creationId xmlns:a16="http://schemas.microsoft.com/office/drawing/2014/main" id="{88C051F6-52F6-4536-D108-8C4F34101AAB}"/>
              </a:ext>
            </a:extLst>
          </p:cNvPr>
          <p:cNvPicPr>
            <a:picLocks noChangeAspect="1"/>
          </p:cNvPicPr>
          <p:nvPr/>
        </p:nvPicPr>
        <p:blipFill>
          <a:blip r:embed="rId3"/>
          <a:stretch>
            <a:fillRect/>
          </a:stretch>
        </p:blipFill>
        <p:spPr>
          <a:xfrm>
            <a:off x="7969421" y="1603094"/>
            <a:ext cx="853024" cy="1298294"/>
          </a:xfrm>
          <a:prstGeom prst="rect">
            <a:avLst/>
          </a:prstGeom>
        </p:spPr>
      </p:pic>
      <p:pic>
        <p:nvPicPr>
          <p:cNvPr id="6" name="صورة 6">
            <a:extLst>
              <a:ext uri="{FF2B5EF4-FFF2-40B4-BE49-F238E27FC236}">
                <a16:creationId xmlns:a16="http://schemas.microsoft.com/office/drawing/2014/main" id="{CA34AB83-E0C6-C342-A3E2-42B72CECD5C2}"/>
              </a:ext>
            </a:extLst>
          </p:cNvPr>
          <p:cNvPicPr>
            <a:picLocks noChangeAspect="1"/>
          </p:cNvPicPr>
          <p:nvPr/>
        </p:nvPicPr>
        <p:blipFill>
          <a:blip r:embed="rId4"/>
          <a:stretch>
            <a:fillRect/>
          </a:stretch>
        </p:blipFill>
        <p:spPr>
          <a:xfrm>
            <a:off x="5042586" y="1600389"/>
            <a:ext cx="2145176" cy="1303704"/>
          </a:xfrm>
          <a:prstGeom prst="rect">
            <a:avLst/>
          </a:prstGeom>
        </p:spPr>
      </p:pic>
      <p:pic>
        <p:nvPicPr>
          <p:cNvPr id="7" name="صورة 7">
            <a:extLst>
              <a:ext uri="{FF2B5EF4-FFF2-40B4-BE49-F238E27FC236}">
                <a16:creationId xmlns:a16="http://schemas.microsoft.com/office/drawing/2014/main" id="{6543412C-E7B4-CDD7-5B27-8A4B0536F351}"/>
              </a:ext>
            </a:extLst>
          </p:cNvPr>
          <p:cNvPicPr>
            <a:picLocks noChangeAspect="1"/>
          </p:cNvPicPr>
          <p:nvPr/>
        </p:nvPicPr>
        <p:blipFill>
          <a:blip r:embed="rId5"/>
          <a:stretch>
            <a:fillRect/>
          </a:stretch>
        </p:blipFill>
        <p:spPr>
          <a:xfrm>
            <a:off x="2342292" y="1870931"/>
            <a:ext cx="1913681" cy="752971"/>
          </a:xfrm>
          <a:prstGeom prst="rect">
            <a:avLst/>
          </a:prstGeom>
        </p:spPr>
      </p:pic>
      <p:pic>
        <p:nvPicPr>
          <p:cNvPr id="8" name="صورة 8" descr="صورة تحتوي على نص, قصاصة فنية&#10;&#10;تم إنشاء الوصف تلقائياً">
            <a:extLst>
              <a:ext uri="{FF2B5EF4-FFF2-40B4-BE49-F238E27FC236}">
                <a16:creationId xmlns:a16="http://schemas.microsoft.com/office/drawing/2014/main" id="{0FC542AC-FD44-4E8C-81BC-4BF569183AB7}"/>
              </a:ext>
            </a:extLst>
          </p:cNvPr>
          <p:cNvPicPr>
            <a:picLocks noChangeAspect="1"/>
          </p:cNvPicPr>
          <p:nvPr/>
        </p:nvPicPr>
        <p:blipFill>
          <a:blip r:embed="rId6"/>
          <a:stretch>
            <a:fillRect/>
          </a:stretch>
        </p:blipFill>
        <p:spPr>
          <a:xfrm>
            <a:off x="784997" y="1711210"/>
            <a:ext cx="774420" cy="1066681"/>
          </a:xfrm>
          <a:prstGeom prst="rect">
            <a:avLst/>
          </a:prstGeom>
        </p:spPr>
      </p:pic>
      <p:pic>
        <p:nvPicPr>
          <p:cNvPr id="10" name="صورة 10">
            <a:extLst>
              <a:ext uri="{FF2B5EF4-FFF2-40B4-BE49-F238E27FC236}">
                <a16:creationId xmlns:a16="http://schemas.microsoft.com/office/drawing/2014/main" id="{21848BC5-B410-5D43-545C-1613BC30BC85}"/>
              </a:ext>
            </a:extLst>
          </p:cNvPr>
          <p:cNvPicPr>
            <a:picLocks noChangeAspect="1"/>
          </p:cNvPicPr>
          <p:nvPr/>
        </p:nvPicPr>
        <p:blipFill>
          <a:blip r:embed="rId7"/>
          <a:stretch>
            <a:fillRect/>
          </a:stretch>
        </p:blipFill>
        <p:spPr>
          <a:xfrm>
            <a:off x="10042627" y="3133675"/>
            <a:ext cx="1807580" cy="1332055"/>
          </a:xfrm>
          <a:prstGeom prst="rect">
            <a:avLst/>
          </a:prstGeom>
        </p:spPr>
      </p:pic>
      <p:pic>
        <p:nvPicPr>
          <p:cNvPr id="11" name="صورة 11">
            <a:extLst>
              <a:ext uri="{FF2B5EF4-FFF2-40B4-BE49-F238E27FC236}">
                <a16:creationId xmlns:a16="http://schemas.microsoft.com/office/drawing/2014/main" id="{A57F41B7-593E-C30B-ECE8-AB4ACC8C9150}"/>
              </a:ext>
            </a:extLst>
          </p:cNvPr>
          <p:cNvPicPr>
            <a:picLocks noChangeAspect="1"/>
          </p:cNvPicPr>
          <p:nvPr/>
        </p:nvPicPr>
        <p:blipFill rotWithShape="1">
          <a:blip r:embed="rId8"/>
          <a:srcRect l="27719" t="25352" r="26316" b="22535"/>
          <a:stretch/>
        </p:blipFill>
        <p:spPr>
          <a:xfrm>
            <a:off x="7801337" y="3089477"/>
            <a:ext cx="1260915" cy="1429557"/>
          </a:xfrm>
          <a:prstGeom prst="rect">
            <a:avLst/>
          </a:prstGeom>
        </p:spPr>
      </p:pic>
      <p:pic>
        <p:nvPicPr>
          <p:cNvPr id="12" name="صورة 12">
            <a:extLst>
              <a:ext uri="{FF2B5EF4-FFF2-40B4-BE49-F238E27FC236}">
                <a16:creationId xmlns:a16="http://schemas.microsoft.com/office/drawing/2014/main" id="{8E770907-A739-C0E7-BBCF-B77A9C9C332C}"/>
              </a:ext>
            </a:extLst>
          </p:cNvPr>
          <p:cNvPicPr>
            <a:picLocks noChangeAspect="1"/>
          </p:cNvPicPr>
          <p:nvPr/>
        </p:nvPicPr>
        <p:blipFill>
          <a:blip r:embed="rId9"/>
          <a:stretch>
            <a:fillRect/>
          </a:stretch>
        </p:blipFill>
        <p:spPr>
          <a:xfrm>
            <a:off x="4724400" y="3021907"/>
            <a:ext cx="2743200" cy="1566539"/>
          </a:xfrm>
          <a:prstGeom prst="rect">
            <a:avLst/>
          </a:prstGeom>
        </p:spPr>
      </p:pic>
      <p:pic>
        <p:nvPicPr>
          <p:cNvPr id="13" name="صورة 13">
            <a:extLst>
              <a:ext uri="{FF2B5EF4-FFF2-40B4-BE49-F238E27FC236}">
                <a16:creationId xmlns:a16="http://schemas.microsoft.com/office/drawing/2014/main" id="{CEC41B5F-1CF7-EE22-D13F-0CF87ACAD541}"/>
              </a:ext>
            </a:extLst>
          </p:cNvPr>
          <p:cNvPicPr>
            <a:picLocks noChangeAspect="1"/>
          </p:cNvPicPr>
          <p:nvPr/>
        </p:nvPicPr>
        <p:blipFill rotWithShape="1">
          <a:blip r:embed="rId10"/>
          <a:srcRect l="9210" t="16518" r="9259" b="16518"/>
          <a:stretch/>
        </p:blipFill>
        <p:spPr>
          <a:xfrm>
            <a:off x="2542677" y="2846596"/>
            <a:ext cx="1914103" cy="1546311"/>
          </a:xfrm>
          <a:prstGeom prst="rect">
            <a:avLst/>
          </a:prstGeom>
        </p:spPr>
      </p:pic>
      <p:pic>
        <p:nvPicPr>
          <p:cNvPr id="14" name="صورة 14">
            <a:extLst>
              <a:ext uri="{FF2B5EF4-FFF2-40B4-BE49-F238E27FC236}">
                <a16:creationId xmlns:a16="http://schemas.microsoft.com/office/drawing/2014/main" id="{D252E94E-2394-37CC-BDD0-2A937CD393E5}"/>
              </a:ext>
            </a:extLst>
          </p:cNvPr>
          <p:cNvPicPr>
            <a:picLocks noChangeAspect="1"/>
          </p:cNvPicPr>
          <p:nvPr/>
        </p:nvPicPr>
        <p:blipFill>
          <a:blip r:embed="rId11"/>
          <a:stretch>
            <a:fillRect/>
          </a:stretch>
        </p:blipFill>
        <p:spPr>
          <a:xfrm>
            <a:off x="441767" y="3350403"/>
            <a:ext cx="1711124" cy="909549"/>
          </a:xfrm>
          <a:prstGeom prst="rect">
            <a:avLst/>
          </a:prstGeom>
        </p:spPr>
      </p:pic>
      <p:pic>
        <p:nvPicPr>
          <p:cNvPr id="15" name="صورة 15">
            <a:extLst>
              <a:ext uri="{FF2B5EF4-FFF2-40B4-BE49-F238E27FC236}">
                <a16:creationId xmlns:a16="http://schemas.microsoft.com/office/drawing/2014/main" id="{10573622-893F-7CB5-7C07-691F8D03CCBC}"/>
              </a:ext>
            </a:extLst>
          </p:cNvPr>
          <p:cNvPicPr>
            <a:picLocks noChangeAspect="1"/>
          </p:cNvPicPr>
          <p:nvPr/>
        </p:nvPicPr>
        <p:blipFill>
          <a:blip r:embed="rId12"/>
          <a:stretch>
            <a:fillRect/>
          </a:stretch>
        </p:blipFill>
        <p:spPr>
          <a:xfrm>
            <a:off x="10405272" y="4999337"/>
            <a:ext cx="1450694" cy="852453"/>
          </a:xfrm>
          <a:prstGeom prst="rect">
            <a:avLst/>
          </a:prstGeom>
        </p:spPr>
      </p:pic>
      <p:pic>
        <p:nvPicPr>
          <p:cNvPr id="16" name="صورة 16">
            <a:extLst>
              <a:ext uri="{FF2B5EF4-FFF2-40B4-BE49-F238E27FC236}">
                <a16:creationId xmlns:a16="http://schemas.microsoft.com/office/drawing/2014/main" id="{B64AE1BD-92FE-D814-A88F-9A7A039A4802}"/>
              </a:ext>
            </a:extLst>
          </p:cNvPr>
          <p:cNvPicPr>
            <a:picLocks noChangeAspect="1"/>
          </p:cNvPicPr>
          <p:nvPr/>
        </p:nvPicPr>
        <p:blipFill>
          <a:blip r:embed="rId13"/>
          <a:stretch>
            <a:fillRect/>
          </a:stretch>
        </p:blipFill>
        <p:spPr>
          <a:xfrm>
            <a:off x="8861560" y="4829432"/>
            <a:ext cx="1190264" cy="1190264"/>
          </a:xfrm>
          <a:prstGeom prst="rect">
            <a:avLst/>
          </a:prstGeom>
        </p:spPr>
      </p:pic>
      <p:pic>
        <p:nvPicPr>
          <p:cNvPr id="19" name="صورة 19">
            <a:extLst>
              <a:ext uri="{FF2B5EF4-FFF2-40B4-BE49-F238E27FC236}">
                <a16:creationId xmlns:a16="http://schemas.microsoft.com/office/drawing/2014/main" id="{9045EC7C-7773-A2AD-9870-8E4666A9E1E7}"/>
              </a:ext>
            </a:extLst>
          </p:cNvPr>
          <p:cNvPicPr>
            <a:picLocks noChangeAspect="1"/>
          </p:cNvPicPr>
          <p:nvPr/>
        </p:nvPicPr>
        <p:blipFill rotWithShape="1">
          <a:blip r:embed="rId14"/>
          <a:srcRect l="36476" t="33333" r="36012" b="33058"/>
          <a:stretch/>
        </p:blipFill>
        <p:spPr>
          <a:xfrm>
            <a:off x="6679415" y="4798540"/>
            <a:ext cx="1831228" cy="1259216"/>
          </a:xfrm>
          <a:prstGeom prst="rect">
            <a:avLst/>
          </a:prstGeom>
        </p:spPr>
      </p:pic>
      <p:pic>
        <p:nvPicPr>
          <p:cNvPr id="20" name="صورة 20" descr="صورة تحتوي على نص&#10;&#10;تم إنشاء الوصف تلقائياً">
            <a:extLst>
              <a:ext uri="{FF2B5EF4-FFF2-40B4-BE49-F238E27FC236}">
                <a16:creationId xmlns:a16="http://schemas.microsoft.com/office/drawing/2014/main" id="{1A8B9023-B336-8F36-068E-B3DFCC476D9D}"/>
              </a:ext>
            </a:extLst>
          </p:cNvPr>
          <p:cNvPicPr>
            <a:picLocks noChangeAspect="1"/>
          </p:cNvPicPr>
          <p:nvPr/>
        </p:nvPicPr>
        <p:blipFill>
          <a:blip r:embed="rId15"/>
          <a:stretch>
            <a:fillRect/>
          </a:stretch>
        </p:blipFill>
        <p:spPr>
          <a:xfrm>
            <a:off x="4589947" y="4561703"/>
            <a:ext cx="1744363" cy="1734065"/>
          </a:xfrm>
          <a:prstGeom prst="rect">
            <a:avLst/>
          </a:prstGeom>
        </p:spPr>
      </p:pic>
      <p:pic>
        <p:nvPicPr>
          <p:cNvPr id="21" name="صورة 21">
            <a:extLst>
              <a:ext uri="{FF2B5EF4-FFF2-40B4-BE49-F238E27FC236}">
                <a16:creationId xmlns:a16="http://schemas.microsoft.com/office/drawing/2014/main" id="{468C9685-34B8-E06E-9629-42689BE0ECDF}"/>
              </a:ext>
            </a:extLst>
          </p:cNvPr>
          <p:cNvPicPr>
            <a:picLocks noChangeAspect="1"/>
          </p:cNvPicPr>
          <p:nvPr/>
        </p:nvPicPr>
        <p:blipFill rotWithShape="1">
          <a:blip r:embed="rId16"/>
          <a:srcRect l="10112" t="11593" r="7491" b="23588"/>
          <a:stretch/>
        </p:blipFill>
        <p:spPr>
          <a:xfrm>
            <a:off x="2469586" y="4721311"/>
            <a:ext cx="1776346" cy="1417708"/>
          </a:xfrm>
          <a:prstGeom prst="rect">
            <a:avLst/>
          </a:prstGeom>
        </p:spPr>
      </p:pic>
      <p:pic>
        <p:nvPicPr>
          <p:cNvPr id="22" name="صورة 22">
            <a:extLst>
              <a:ext uri="{FF2B5EF4-FFF2-40B4-BE49-F238E27FC236}">
                <a16:creationId xmlns:a16="http://schemas.microsoft.com/office/drawing/2014/main" id="{59FA6540-18C7-AEE1-7B6C-BEC62A8E7832}"/>
              </a:ext>
            </a:extLst>
          </p:cNvPr>
          <p:cNvPicPr>
            <a:picLocks noChangeAspect="1"/>
          </p:cNvPicPr>
          <p:nvPr/>
        </p:nvPicPr>
        <p:blipFill>
          <a:blip r:embed="rId17"/>
          <a:stretch>
            <a:fillRect/>
          </a:stretch>
        </p:blipFill>
        <p:spPr>
          <a:xfrm>
            <a:off x="349225" y="4539048"/>
            <a:ext cx="1775255" cy="1775255"/>
          </a:xfrm>
          <a:prstGeom prst="rect">
            <a:avLst/>
          </a:prstGeom>
        </p:spPr>
      </p:pic>
      <p:pic>
        <p:nvPicPr>
          <p:cNvPr id="23" name="صورة 22">
            <a:extLst>
              <a:ext uri="{FF2B5EF4-FFF2-40B4-BE49-F238E27FC236}">
                <a16:creationId xmlns:a16="http://schemas.microsoft.com/office/drawing/2014/main" id="{71A57620-5F00-3042-FE07-3DF4EDAE199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08281" y="168055"/>
            <a:ext cx="1081666" cy="954063"/>
          </a:xfrm>
          <a:prstGeom prst="rect">
            <a:avLst/>
          </a:prstGeom>
        </p:spPr>
      </p:pic>
    </p:spTree>
    <p:extLst>
      <p:ext uri="{BB962C8B-B14F-4D97-AF65-F5344CB8AC3E}">
        <p14:creationId xmlns:p14="http://schemas.microsoft.com/office/powerpoint/2010/main" val="967031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الإدارة العامة للتعليم</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a:buNone/>
            </a:pPr>
            <a:r>
              <a:rPr lang="ar-SA" sz="2000" b="1" dirty="0">
                <a:ea typeface="+mn-lt"/>
                <a:cs typeface="+mn-lt"/>
              </a:rPr>
              <a:t>أهداف الاتفاقية:</a:t>
            </a:r>
            <a:endParaRPr lang="ar-SA" sz="2000" dirty="0">
              <a:ea typeface="+mn-lt"/>
              <a:cs typeface="+mn-lt"/>
            </a:endParaRPr>
          </a:p>
          <a:p>
            <a:pPr algn="just"/>
            <a:r>
              <a:rPr lang="ar-SA" sz="2000" dirty="0">
                <a:ea typeface="+mn-lt"/>
                <a:cs typeface="+mn-lt"/>
              </a:rPr>
              <a:t>التنسيق والتعاون للوصول لطلاب وطالبات المدارس للمراحل المختلفة لتثقيفهم وتشجيعهم على حماية البيئة والمحافظة على مواردها للأجيال القادمة.   </a:t>
            </a:r>
          </a:p>
          <a:p>
            <a:pPr algn="just"/>
            <a:r>
              <a:rPr lang="ar-SA" sz="2000" dirty="0">
                <a:ea typeface="+mn-lt"/>
                <a:cs typeface="+mn-lt"/>
              </a:rPr>
              <a:t>التنسيق مع مدراء ومديرات المدارس والاتفاق على استراتيجية لتوجيه المدرسين بغرس الحس البيئي لدى الطلاب والطالبات.   </a:t>
            </a:r>
          </a:p>
          <a:p>
            <a:pPr algn="just"/>
            <a:r>
              <a:rPr lang="ar-SA" sz="2000" dirty="0">
                <a:ea typeface="+mn-lt"/>
                <a:cs typeface="+mn-lt"/>
              </a:rPr>
              <a:t>التنسيق مع مشرفي العلوم للمشاركة في تقديم المناهج اللاصفية واصطحاب الطلاب لمواقع النشاطات البيئية للوقوف على طبيعة عملها. </a:t>
            </a:r>
            <a:endParaRPr lang="ar-SA" sz="2000">
              <a:cs typeface="Arial"/>
            </a:endParaRPr>
          </a:p>
          <a:p>
            <a:endParaRPr lang="ar-SA" b="1" dirty="0">
              <a:cs typeface="Calibri"/>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اتفاقية تعاون</a:t>
            </a:r>
          </a:p>
        </p:txBody>
      </p:sp>
    </p:spTree>
    <p:extLst>
      <p:ext uri="{BB962C8B-B14F-4D97-AF65-F5344CB8AC3E}">
        <p14:creationId xmlns:p14="http://schemas.microsoft.com/office/powerpoint/2010/main" val="234052501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جامعة طيبة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sz="1900" b="1" dirty="0">
                <a:solidFill>
                  <a:srgbClr val="00B050"/>
                </a:solidFill>
                <a:ea typeface="+mn-lt"/>
                <a:cs typeface="+mn-lt"/>
              </a:rPr>
              <a:t>أهداف الشراكة:</a:t>
            </a:r>
            <a:endParaRPr lang="ar-SA" sz="1900">
              <a:solidFill>
                <a:srgbClr val="00B050"/>
              </a:solidFill>
              <a:ea typeface="+mn-lt"/>
              <a:cs typeface="Arial" panose="020B0604020202020204" pitchFamily="34" charset="0"/>
            </a:endParaRPr>
          </a:p>
          <a:p>
            <a:pPr algn="just">
              <a:buNone/>
            </a:pPr>
            <a:r>
              <a:rPr lang="ar-SA" sz="1900" b="1" dirty="0">
                <a:ea typeface="+mn-lt"/>
                <a:cs typeface="+mn-lt"/>
              </a:rPr>
              <a:t>أهداف مذكرة التفاهم:</a:t>
            </a:r>
            <a:endParaRPr lang="ar-SA" sz="1900" u="sng" dirty="0">
              <a:ea typeface="+mn-lt"/>
              <a:cs typeface="+mn-lt"/>
            </a:endParaRPr>
          </a:p>
          <a:p>
            <a:pPr algn="just"/>
            <a:r>
              <a:rPr lang="ar-SA" sz="1900" dirty="0">
                <a:ea typeface="+mn-lt"/>
                <a:cs typeface="+mn-lt"/>
              </a:rPr>
              <a:t>التعاون والتنسيق فيما يخص المحافظة على البيئة و تحقيق التنمية المستدامة في المدينة المنورة.</a:t>
            </a:r>
          </a:p>
          <a:p>
            <a:pPr algn="just"/>
            <a:r>
              <a:rPr lang="ar-SA" sz="1900" dirty="0">
                <a:ea typeface="+mn-lt"/>
                <a:cs typeface="+mn-lt"/>
              </a:rPr>
              <a:t>تشجيع تنفيذ البرامج التثقيفية البيئية بهدف تركيز الاهتمام نحو مستقبل المنطقة لا سيما و هي من المناطق الاستراتيجية التي تستقبل ضيوف الرحمن على مدار العام .</a:t>
            </a:r>
          </a:p>
          <a:p>
            <a:pPr algn="just"/>
            <a:r>
              <a:rPr lang="ar-SA" sz="1900" dirty="0">
                <a:ea typeface="+mn-lt"/>
                <a:cs typeface="+mn-lt"/>
              </a:rPr>
              <a:t>اطلاق مبادرات مشتركة بين الطرفين .</a:t>
            </a:r>
          </a:p>
          <a:p>
            <a:pPr algn="just"/>
            <a:r>
              <a:rPr lang="ar-SA" sz="1900" dirty="0">
                <a:ea typeface="+mn-lt"/>
                <a:cs typeface="+mn-lt"/>
              </a:rPr>
              <a:t>تشجيع العمل التطوعي الخدمي فيما يخص البيئة.</a:t>
            </a:r>
          </a:p>
          <a:p>
            <a:pPr algn="just"/>
            <a:r>
              <a:rPr lang="ar-SA" sz="1900" dirty="0">
                <a:ea typeface="+mn-lt"/>
                <a:cs typeface="+mn-lt"/>
              </a:rPr>
              <a:t>المساهمة في تحسين بيئة المدينة المنورة.</a:t>
            </a:r>
          </a:p>
          <a:p>
            <a:endParaRPr lang="ar-SA" sz="1900" b="1" dirty="0">
              <a:cs typeface="Calibri"/>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تفاهم</a:t>
            </a:r>
          </a:p>
        </p:txBody>
      </p:sp>
    </p:spTree>
    <p:extLst>
      <p:ext uri="{BB962C8B-B14F-4D97-AF65-F5344CB8AC3E}">
        <p14:creationId xmlns:p14="http://schemas.microsoft.com/office/powerpoint/2010/main" val="377291722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544063"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جامعة الأمير مقرن</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784593" y="1106145"/>
            <a:ext cx="7174453" cy="5622147"/>
          </a:xfrm>
        </p:spPr>
        <p:txBody>
          <a:bodyPr vert="horz" lIns="91440" tIns="45720" rIns="91440" bIns="45720" rtlCol="1" anchor="t">
            <a:normAutofit fontScale="92500" lnSpcReduction="20000"/>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marL="0" indent="0" algn="just">
              <a:lnSpc>
                <a:spcPct val="120000"/>
              </a:lnSpc>
              <a:spcBef>
                <a:spcPts val="0"/>
              </a:spcBef>
              <a:buNone/>
            </a:pPr>
            <a:r>
              <a:rPr lang="ar-SA" sz="2000" b="1" dirty="0">
                <a:ea typeface="+mn-lt"/>
                <a:cs typeface="+mn-lt"/>
              </a:rPr>
              <a:t>مجالات التعاون </a:t>
            </a:r>
          </a:p>
          <a:p>
            <a:pPr algn="just">
              <a:lnSpc>
                <a:spcPct val="120000"/>
              </a:lnSpc>
              <a:spcBef>
                <a:spcPts val="0"/>
              </a:spcBef>
            </a:pPr>
            <a:r>
              <a:rPr lang="ar-SA" sz="2000" b="1" dirty="0">
                <a:ea typeface="+mn-lt"/>
                <a:cs typeface="+mn-lt"/>
              </a:rPr>
              <a:t>يتجه التعاون بين الطرفين إلى المجالات المشتركة بينهما وأخصها مجال دعم وتبني بعض مشاريع الجمعية حسب الاتفاق بين الطرفين</a:t>
            </a:r>
            <a:endParaRPr lang="ar-SA" sz="2000" dirty="0">
              <a:ea typeface="+mn-lt"/>
              <a:cs typeface="+mn-lt"/>
            </a:endParaRPr>
          </a:p>
          <a:p>
            <a:pPr algn="just">
              <a:lnSpc>
                <a:spcPct val="120000"/>
              </a:lnSpc>
              <a:spcBef>
                <a:spcPts val="0"/>
              </a:spcBef>
            </a:pPr>
            <a:r>
              <a:rPr lang="ar-SA" sz="2000" b="1" dirty="0">
                <a:ea typeface="+mn-lt"/>
                <a:cs typeface="+mn-lt"/>
              </a:rPr>
              <a:t>وتصميم وتطوير واعداد الحقائب التدريبية والتفاعلية *بالإضافة الى مجال التأهيل والتدريب والتطوير</a:t>
            </a:r>
            <a:endParaRPr lang="ar-SA" sz="2000" dirty="0">
              <a:ea typeface="+mn-lt"/>
              <a:cs typeface="+mn-lt"/>
            </a:endParaRPr>
          </a:p>
          <a:p>
            <a:pPr algn="just">
              <a:lnSpc>
                <a:spcPct val="120000"/>
              </a:lnSpc>
              <a:spcBef>
                <a:spcPts val="0"/>
              </a:spcBef>
            </a:pPr>
            <a:r>
              <a:rPr lang="ar-SA" sz="2000" b="1" dirty="0">
                <a:ea typeface="+mn-lt"/>
                <a:cs typeface="+mn-lt"/>
              </a:rPr>
              <a:t>واقامة الفعاليات المرتبطة بذلك </a:t>
            </a:r>
            <a:endParaRPr lang="ar-SA" sz="2000" dirty="0">
              <a:ea typeface="+mn-lt"/>
              <a:cs typeface="+mn-lt"/>
            </a:endParaRPr>
          </a:p>
          <a:p>
            <a:pPr algn="just">
              <a:lnSpc>
                <a:spcPct val="120000"/>
              </a:lnSpc>
              <a:spcBef>
                <a:spcPts val="0"/>
              </a:spcBef>
            </a:pPr>
            <a:r>
              <a:rPr lang="ar-SA" sz="2000" b="1" dirty="0">
                <a:ea typeface="+mn-lt"/>
                <a:cs typeface="+mn-lt"/>
              </a:rPr>
              <a:t>وتقديم الخدمات والحلول الاستشارية وأي مجالً آخر يكون فيه للطرفين اهتمام وأنشطة وبرامج متطابقة ذات أهداف مشتركة. وبشكل خاص يتمثل تعاون الطرفين في الممارسات التالية:-</a:t>
            </a:r>
            <a:endParaRPr lang="ar-SA" sz="2000" dirty="0">
              <a:ea typeface="+mn-lt"/>
              <a:cs typeface="+mn-lt"/>
            </a:endParaRPr>
          </a:p>
          <a:p>
            <a:pPr marL="457200" indent="-457200" algn="just">
              <a:lnSpc>
                <a:spcPct val="120000"/>
              </a:lnSpc>
              <a:spcBef>
                <a:spcPts val="0"/>
              </a:spcBef>
              <a:buAutoNum type="arabicPeriod"/>
            </a:pPr>
            <a:r>
              <a:rPr lang="ar-SA" sz="2000" b="1" dirty="0">
                <a:ea typeface="+mn-lt"/>
                <a:cs typeface="+mn-lt"/>
              </a:rPr>
              <a:t>التعاون والتنسيق فيما يخص المحافظة على البيئة وتحقيق التنمية المستدامة في المدينة المنورة .</a:t>
            </a:r>
            <a:endParaRPr lang="ar-SA" sz="2000" dirty="0">
              <a:ea typeface="+mn-lt"/>
              <a:cs typeface="+mn-lt"/>
            </a:endParaRPr>
          </a:p>
          <a:p>
            <a:pPr marL="457200" indent="-457200" algn="just">
              <a:lnSpc>
                <a:spcPct val="120000"/>
              </a:lnSpc>
              <a:spcBef>
                <a:spcPts val="0"/>
              </a:spcBef>
              <a:buAutoNum type="arabicPeriod"/>
            </a:pPr>
            <a:r>
              <a:rPr lang="ar-SA" sz="2000" b="1" dirty="0">
                <a:ea typeface="+mn-lt"/>
                <a:cs typeface="+mn-lt"/>
              </a:rPr>
              <a:t>تشجيع المجتمع بتنفيذ البرامج التثقيفية والتوعوية البيئية بهدف تركيز الاهتمام نحو مستقبل المنطقة لا سيما وهي من المناطق الاستراتيجية التي تستقبل ضيوف الرحمن على مدار العام .</a:t>
            </a:r>
            <a:endParaRPr lang="ar-SA" sz="2000" dirty="0">
              <a:ea typeface="+mn-lt"/>
              <a:cs typeface="+mn-lt"/>
            </a:endParaRPr>
          </a:p>
          <a:p>
            <a:pPr marL="457200" indent="-457200" algn="just">
              <a:lnSpc>
                <a:spcPct val="120000"/>
              </a:lnSpc>
              <a:spcBef>
                <a:spcPts val="0"/>
              </a:spcBef>
              <a:buAutoNum type="arabicPeriod"/>
            </a:pPr>
            <a:r>
              <a:rPr lang="ar-SA" sz="2000" b="1" dirty="0">
                <a:ea typeface="+mn-lt"/>
                <a:cs typeface="+mn-lt"/>
              </a:rPr>
              <a:t>رعاية ودعم مشروع أو اكثر من مشاريع الجمعية .</a:t>
            </a:r>
            <a:endParaRPr lang="ar-SA" sz="2000" dirty="0">
              <a:ea typeface="+mn-lt"/>
              <a:cs typeface="+mn-lt"/>
            </a:endParaRPr>
          </a:p>
          <a:p>
            <a:pPr marL="457200" indent="-457200" algn="just">
              <a:lnSpc>
                <a:spcPct val="120000"/>
              </a:lnSpc>
              <a:spcBef>
                <a:spcPts val="0"/>
              </a:spcBef>
              <a:buAutoNum type="arabicPeriod"/>
            </a:pPr>
            <a:r>
              <a:rPr lang="ar-SA" sz="2000" b="1" dirty="0">
                <a:ea typeface="+mn-lt"/>
                <a:cs typeface="+mn-lt"/>
              </a:rPr>
              <a:t>اطلاق مبادرات مشتركة بين الطرفين.</a:t>
            </a:r>
            <a:endParaRPr lang="ar-SA" sz="2000" dirty="0">
              <a:ea typeface="+mn-lt"/>
              <a:cs typeface="+mn-lt"/>
            </a:endParaRPr>
          </a:p>
          <a:p>
            <a:pPr marL="457200" indent="-457200" algn="just">
              <a:lnSpc>
                <a:spcPct val="120000"/>
              </a:lnSpc>
              <a:spcBef>
                <a:spcPts val="0"/>
              </a:spcBef>
              <a:buAutoNum type="arabicPeriod"/>
            </a:pPr>
            <a:r>
              <a:rPr lang="ar-SA" sz="2000" b="1" dirty="0">
                <a:ea typeface="+mn-lt"/>
                <a:cs typeface="+mn-lt"/>
              </a:rPr>
              <a:t>المساهمة في تحسين بيئة المدينة المنورة .</a:t>
            </a:r>
            <a:endParaRPr lang="ar-SA" sz="2000" dirty="0">
              <a:ea typeface="+mn-lt"/>
              <a:cs typeface="+mn-lt"/>
            </a:endParaRPr>
          </a:p>
          <a:p>
            <a:pPr marL="457200" indent="-457200" algn="just">
              <a:lnSpc>
                <a:spcPct val="120000"/>
              </a:lnSpc>
              <a:spcBef>
                <a:spcPts val="0"/>
              </a:spcBef>
              <a:buAutoNum type="arabicPeriod"/>
            </a:pPr>
            <a:r>
              <a:rPr lang="ar-SA" sz="2000" b="1" dirty="0">
                <a:ea typeface="+mn-lt"/>
                <a:cs typeface="+mn-lt"/>
              </a:rPr>
              <a:t>تبني تطوير المشاريع البيئية من خلال التخطيط والشراكة الاستراتيجية.</a:t>
            </a:r>
            <a:endParaRPr lang="ar-SA" sz="2000" dirty="0">
              <a:ea typeface="+mn-lt"/>
              <a:cs typeface="+mn-lt"/>
            </a:endParaRPr>
          </a:p>
          <a:p>
            <a:pPr marL="457200" indent="-457200">
              <a:buAutoNum type="arabicPeriod"/>
            </a:pPr>
            <a:endParaRPr lang="ar-SA" sz="2000" dirty="0">
              <a:ea typeface="+mn-lt"/>
              <a:cs typeface="+mn-lt"/>
            </a:endParaRP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2437988" y="176298"/>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اتفاقية تعاون</a:t>
            </a:r>
          </a:p>
        </p:txBody>
      </p:sp>
    </p:spTree>
    <p:extLst>
      <p:ext uri="{BB962C8B-B14F-4D97-AF65-F5344CB8AC3E}">
        <p14:creationId xmlns:p14="http://schemas.microsoft.com/office/powerpoint/2010/main" val="167210777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المركز الوطني لتنمية الغطاء النباتي ومكافحة التصحر</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pPr>
              <a:buNone/>
            </a:pPr>
            <a:r>
              <a:rPr lang="ar-SA" sz="2000" dirty="0">
                <a:ea typeface="+mn-lt"/>
                <a:cs typeface="+mn-lt"/>
              </a:rPr>
              <a:t>تهدف المذكرة إلى التعاون بين الطرفين:</a:t>
            </a:r>
          </a:p>
          <a:p>
            <a:r>
              <a:rPr lang="ar-SA" sz="2000" dirty="0">
                <a:ea typeface="+mn-lt"/>
                <a:cs typeface="+mn-lt"/>
              </a:rPr>
              <a:t>لإعادة تأهيل بعض المواقع التي يشرف عليها من روضات </a:t>
            </a:r>
            <a:r>
              <a:rPr lang="ar-SA" sz="2000" dirty="0" err="1">
                <a:ea typeface="+mn-lt"/>
                <a:cs typeface="+mn-lt"/>
              </a:rPr>
              <a:t>وفيضات</a:t>
            </a:r>
            <a:r>
              <a:rPr lang="ar-SA" sz="2000" dirty="0">
                <a:ea typeface="+mn-lt"/>
                <a:cs typeface="+mn-lt"/>
              </a:rPr>
              <a:t> وأودية ومنتزهات من خلال الحماية والتشجير والتنظيم .</a:t>
            </a:r>
          </a:p>
          <a:p>
            <a:r>
              <a:rPr lang="ar-SA" sz="2000" dirty="0">
                <a:ea typeface="+mn-lt"/>
                <a:cs typeface="+mn-lt"/>
              </a:rPr>
              <a:t>عمل الحملات الإعلامية المتخصصة بالبيئة وورش العمل.</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تفاهم</a:t>
            </a:r>
          </a:p>
        </p:txBody>
      </p:sp>
    </p:spTree>
    <p:extLst>
      <p:ext uri="{BB962C8B-B14F-4D97-AF65-F5344CB8AC3E}">
        <p14:creationId xmlns:p14="http://schemas.microsoft.com/office/powerpoint/2010/main" val="119364294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جمعية المهندسين الزراعيين</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التنسيق بين الجانبين في التخطيط للمشاريع الهادفة لتوعية المجتمع والمسؤولين في مجال البيئة من خلال المهندسين والمختصين في المجال</a:t>
            </a:r>
          </a:p>
          <a:p>
            <a:r>
              <a:rPr lang="ar-SA" sz="2000" dirty="0">
                <a:ea typeface="+mn-lt"/>
                <a:cs typeface="+mn-lt"/>
              </a:rPr>
              <a:t>تشجيع تنفيذ البرامج التثقيفية والتوعية البيئية بهدف تركيز الاهتمام نحو:  إماطة الأذى</a:t>
            </a:r>
          </a:p>
          <a:p>
            <a:r>
              <a:rPr lang="ar-SA" sz="2000" dirty="0">
                <a:ea typeface="+mn-lt"/>
                <a:cs typeface="+mn-lt"/>
              </a:rPr>
              <a:t>توسيع الرقعة الخضراء</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تفاهم</a:t>
            </a:r>
          </a:p>
        </p:txBody>
      </p:sp>
    </p:spTree>
    <p:extLst>
      <p:ext uri="{BB962C8B-B14F-4D97-AF65-F5344CB8AC3E}">
        <p14:creationId xmlns:p14="http://schemas.microsoft.com/office/powerpoint/2010/main" val="1735155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مجلس حي بير عثمان، الأمانة العامة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التواصل والتعاون على البر والتقوى بين المؤسسات والجمعيات والجهات الاجتماعية في القطاعين العام والخاص لما فيه مصلحة المجتمع</a:t>
            </a:r>
          </a:p>
          <a:p>
            <a:r>
              <a:rPr lang="ar-SA" sz="2000" dirty="0">
                <a:ea typeface="+mn-lt"/>
                <a:cs typeface="+mn-lt"/>
              </a:rPr>
              <a:t>إبراز الجهود المباركة للجهات الملتزمة بمفهوم الشراكة المجتمعية والمسؤولية الاجتماعية خدمةً للملكة العربية السعودية بكافة شرائحها وأطيافها</a:t>
            </a:r>
            <a:endParaRPr lang="ar-SA" dirty="0"/>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تفاهم</a:t>
            </a:r>
          </a:p>
        </p:txBody>
      </p:sp>
    </p:spTree>
    <p:extLst>
      <p:ext uri="{BB962C8B-B14F-4D97-AF65-F5344CB8AC3E}">
        <p14:creationId xmlns:p14="http://schemas.microsoft.com/office/powerpoint/2010/main" val="74919271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جمعية تنمية وتطوير المسؤولية الاجتماعية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التعاون والتنسيق فيما يخص العمل التطوعي في مجالات حملات التشجير والتنظيف بهدف المحافظة على البيئة وتحقيق التنمية المستدامة في المدينة المنورة.</a:t>
            </a:r>
          </a:p>
          <a:p>
            <a:r>
              <a:rPr lang="ar-SA" sz="2000" dirty="0">
                <a:ea typeface="+mn-lt"/>
                <a:cs typeface="+mn-lt"/>
              </a:rPr>
              <a:t>تشجيع العمل التطوعي الخدمي فيما يخص البيئة.</a:t>
            </a:r>
          </a:p>
          <a:p>
            <a:r>
              <a:rPr lang="ar-SA" sz="2000" dirty="0">
                <a:ea typeface="+mn-lt"/>
                <a:cs typeface="+mn-lt"/>
              </a:rPr>
              <a:t>تعزيز والتوعية بمفهوم المسؤولية المجتمعية لدى الأفراد والمؤسسات وغرس روح المواطنة في المجتمع وتنمية الشعور بالمسؤولية.</a:t>
            </a:r>
          </a:p>
          <a:p>
            <a:r>
              <a:rPr lang="ar-SA" sz="2000" dirty="0">
                <a:ea typeface="+mn-lt"/>
                <a:cs typeface="+mn-lt"/>
              </a:rPr>
              <a:t>المساهمة في تطوير المشروعات التنموية.</a:t>
            </a:r>
          </a:p>
          <a:p>
            <a:r>
              <a:rPr lang="ar-SA" sz="2000" dirty="0">
                <a:ea typeface="+mn-lt"/>
                <a:cs typeface="+mn-lt"/>
              </a:rPr>
              <a:t>المساهمة في قياس الأثر التنموي لبرامج المسؤولية الاجتماعية.</a:t>
            </a:r>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تعاون</a:t>
            </a:r>
          </a:p>
        </p:txBody>
      </p:sp>
    </p:spTree>
    <p:extLst>
      <p:ext uri="{BB962C8B-B14F-4D97-AF65-F5344CB8AC3E}">
        <p14:creationId xmlns:p14="http://schemas.microsoft.com/office/powerpoint/2010/main" val="328230089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EFC6EF-E5FA-6CEC-005E-C02F42459C56}"/>
              </a:ext>
            </a:extLst>
          </p:cNvPr>
          <p:cNvSpPr>
            <a:spLocks noGrp="1"/>
          </p:cNvSpPr>
          <p:nvPr>
            <p:ph type="title"/>
          </p:nvPr>
        </p:nvSpPr>
        <p:spPr>
          <a:xfrm>
            <a:off x="1377950" y="179435"/>
            <a:ext cx="10515600" cy="810966"/>
          </a:xfrm>
        </p:spPr>
        <p:txBody>
          <a:bodyPr vert="horz" lIns="91440" tIns="45720" rIns="91440" bIns="45720" rtlCol="1" anchor="ctr">
            <a:noAutofit/>
          </a:bodyPr>
          <a:lstStyle/>
          <a:p>
            <a:pPr>
              <a:spcBef>
                <a:spcPts val="0"/>
              </a:spcBef>
              <a:spcAft>
                <a:spcPts val="1000"/>
              </a:spcAft>
            </a:pPr>
            <a:r>
              <a:rPr lang="ar-SA" sz="2400" b="1" dirty="0">
                <a:solidFill>
                  <a:srgbClr val="00B050"/>
                </a:solidFill>
                <a:cs typeface="Times New Roman"/>
              </a:rPr>
              <a:t>الجهة:</a:t>
            </a:r>
            <a:br>
              <a:rPr lang="ar-SA" sz="2400" b="1" dirty="0">
                <a:solidFill>
                  <a:srgbClr val="00B050"/>
                </a:solidFill>
                <a:cs typeface="Times New Roman"/>
              </a:rPr>
            </a:br>
            <a:r>
              <a:rPr lang="ar-SA" sz="2400" dirty="0">
                <a:ea typeface="+mj-lt"/>
                <a:cs typeface="+mj-lt"/>
              </a:rPr>
              <a:t>الجمعية التعاونية للتدريب والدراسات الاستشارية</a:t>
            </a:r>
          </a:p>
        </p:txBody>
      </p:sp>
      <p:sp>
        <p:nvSpPr>
          <p:cNvPr id="3" name="عنصر نائب للمحتوى 2">
            <a:extLst>
              <a:ext uri="{FF2B5EF4-FFF2-40B4-BE49-F238E27FC236}">
                <a16:creationId xmlns:a16="http://schemas.microsoft.com/office/drawing/2014/main" id="{563B12C3-A949-8D14-9535-2D77784BDC73}"/>
              </a:ext>
            </a:extLst>
          </p:cNvPr>
          <p:cNvSpPr>
            <a:spLocks noGrp="1"/>
          </p:cNvSpPr>
          <p:nvPr>
            <p:ph idx="1"/>
          </p:nvPr>
        </p:nvSpPr>
        <p:spPr>
          <a:xfrm>
            <a:off x="4942745" y="2026295"/>
            <a:ext cx="6527471" cy="4529468"/>
          </a:xfrm>
        </p:spPr>
        <p:txBody>
          <a:bodyPr vert="horz" lIns="91440" tIns="45720" rIns="91440" bIns="45720" rtlCol="1" anchor="t">
            <a:normAutofit/>
          </a:bodyPr>
          <a:lstStyle/>
          <a:p>
            <a:pPr marL="0" indent="0">
              <a:buNone/>
            </a:pPr>
            <a:r>
              <a:rPr lang="ar-SA" b="1" dirty="0">
                <a:solidFill>
                  <a:srgbClr val="00B050"/>
                </a:solidFill>
                <a:ea typeface="+mn-lt"/>
                <a:cs typeface="+mn-lt"/>
              </a:rPr>
              <a:t>أهداف الشراكة:</a:t>
            </a:r>
            <a:endParaRPr lang="ar-SA" dirty="0">
              <a:solidFill>
                <a:srgbClr val="00B050"/>
              </a:solidFill>
              <a:ea typeface="+mn-lt"/>
              <a:cs typeface="Arial" panose="020B0604020202020204" pitchFamily="34" charset="0"/>
            </a:endParaRPr>
          </a:p>
          <a:p>
            <a:r>
              <a:rPr lang="ar-SA" sz="2000" dirty="0">
                <a:ea typeface="+mn-lt"/>
                <a:cs typeface="+mn-lt"/>
              </a:rPr>
              <a:t>تقديم مختلف الدورات التدريبية والاستشارات والفعاليات ذات العلاقة بالتدريب من خلال الطرف الأول للطرف الثاني.</a:t>
            </a:r>
          </a:p>
          <a:p>
            <a:r>
              <a:rPr lang="ar-SA" sz="2000" dirty="0">
                <a:ea typeface="+mn-lt"/>
                <a:cs typeface="+mn-lt"/>
              </a:rPr>
              <a:t>يتبنى الطرف الأول المبادرات المشتركة في مجال تخصصه مع الطرف الثاني بكل احترافية من خلال فريق الطرفين.</a:t>
            </a:r>
          </a:p>
          <a:p>
            <a:r>
              <a:rPr lang="ar-SA" sz="2000" dirty="0">
                <a:ea typeface="+mn-lt"/>
                <a:cs typeface="+mn-lt"/>
              </a:rPr>
              <a:t>يقوم الطرف الأول باعتماد الدورات أو الأمسيات المتفق عليها بين الطرفين وإصدار شهادتها بعد سداد رسوم الاعتماد.</a:t>
            </a:r>
            <a:endParaRPr lang="ar-SA" dirty="0"/>
          </a:p>
        </p:txBody>
      </p:sp>
      <p:sp>
        <p:nvSpPr>
          <p:cNvPr id="7" name="عنوان 1">
            <a:extLst>
              <a:ext uri="{FF2B5EF4-FFF2-40B4-BE49-F238E27FC236}">
                <a16:creationId xmlns:a16="http://schemas.microsoft.com/office/drawing/2014/main" id="{B3D0EC81-62E2-5916-79F1-8F22B1C4BB98}"/>
              </a:ext>
            </a:extLst>
          </p:cNvPr>
          <p:cNvSpPr txBox="1">
            <a:spLocks/>
          </p:cNvSpPr>
          <p:nvPr/>
        </p:nvSpPr>
        <p:spPr>
          <a:xfrm>
            <a:off x="1372012" y="1024562"/>
            <a:ext cx="10515600" cy="810966"/>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1000"/>
              </a:spcAft>
            </a:pPr>
            <a:r>
              <a:rPr lang="ar-SA" sz="2400" b="1" dirty="0">
                <a:solidFill>
                  <a:srgbClr val="00B050"/>
                </a:solidFill>
                <a:cs typeface="Times New Roman"/>
              </a:rPr>
              <a:t>حالة الشراكة:</a:t>
            </a:r>
            <a:br>
              <a:rPr lang="ar-SA" sz="2400" b="1" dirty="0">
                <a:cs typeface="Times New Roman"/>
              </a:rPr>
            </a:br>
            <a:r>
              <a:rPr lang="ar-SA" sz="2400" dirty="0">
                <a:ea typeface="+mj-lt"/>
                <a:cs typeface="+mj-lt"/>
              </a:rPr>
              <a:t>مذكرة تعاون</a:t>
            </a:r>
          </a:p>
        </p:txBody>
      </p:sp>
    </p:spTree>
    <p:extLst>
      <p:ext uri="{BB962C8B-B14F-4D97-AF65-F5344CB8AC3E}">
        <p14:creationId xmlns:p14="http://schemas.microsoft.com/office/powerpoint/2010/main" val="390696019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1204</Words>
  <Application>Microsoft Office PowerPoint</Application>
  <PresentationFormat>Widescreen</PresentationFormat>
  <Paragraphs>117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نسق Office</vt:lpstr>
      <vt:lpstr>إيجاز لمذكرات تفاهم جمعية البيئة بالمدينة المنورة مع الجهات ذات العلاقة</vt:lpstr>
      <vt:lpstr>الجهة: الإدارة العامة للتعليم</vt:lpstr>
      <vt:lpstr>الجهة: جامعة طيبة</vt:lpstr>
      <vt:lpstr>الجهة: جامعة الأمير مقرن</vt:lpstr>
      <vt:lpstr>الجهة: المركز الوطني لتنمية الغطاء النباتي ومكافحة التصحر</vt:lpstr>
      <vt:lpstr>الجهة: جمعية المهندسين الزراعيين</vt:lpstr>
      <vt:lpstr>الجهة: مجلس حي بير عثمان، الأمانة العامة</vt:lpstr>
      <vt:lpstr>الجهة: جمعية تنمية وتطوير المسؤولية الاجتماعية</vt:lpstr>
      <vt:lpstr>الجهة: الجمعية التعاونية للتدريب والدراسات الاستشارية</vt:lpstr>
      <vt:lpstr>الجهة: شركة طيبة للاستثمار</vt:lpstr>
      <vt:lpstr>الجهة: مدينة المعرفة الاقتصادية</vt:lpstr>
      <vt:lpstr>الجهة: مدارس الحياة الخاصة</vt:lpstr>
      <vt:lpstr>الجهة: فريق رؤفاء التطوعي</vt:lpstr>
      <vt:lpstr>الجهة: مركز مهارات للعمل التطوعي</vt:lpstr>
      <vt:lpstr>الجهة: عيادة ديللي التطوعية</vt:lpstr>
      <vt:lpstr>الجهة: نادي هايكنج المدينة</vt:lpstr>
      <vt:lpstr>الجهة: فريق فرسان الصفة التطوعي</vt:lpstr>
      <vt:lpstr>شركاء جمعية البيئة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JAWZAH HAMDI HAMOUD ALRASHIDI</cp:lastModifiedBy>
  <cp:revision>281</cp:revision>
  <cp:lastPrinted>2022-08-16T09:20:09Z</cp:lastPrinted>
  <dcterms:created xsi:type="dcterms:W3CDTF">2022-08-04T17:00:58Z</dcterms:created>
  <dcterms:modified xsi:type="dcterms:W3CDTF">2024-08-28T21:46:12Z</dcterms:modified>
</cp:coreProperties>
</file>